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7365" cy="9143365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7" autoAdjust="0"/>
    <p:restoredTop sz="99500" autoAdjust="0"/>
  </p:normalViewPr>
  <p:slideViewPr>
    <p:cSldViewPr snapToGrid="0" showGuides="1">
      <p:cViewPr varScale="1">
        <p:scale>
          <a:sx n="93" d="100"/>
          <a:sy n="93" d="100"/>
        </p:scale>
        <p:origin x="0" y="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subTitle" idx="1"/>
          </p:nvPr>
        </p:nvSpPr>
        <p:spPr>
          <a:xfrm>
            <a:off x="1828800" y="3886199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"/>
          <p:cNvSpPr/>
          <p:nvPr/>
        </p:nvSpPr>
        <p:spPr>
          <a:xfrm>
            <a:off x="11054727" y="6524999"/>
            <a:ext cx="1008001" cy="27241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ctr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200" b="1" i="0" u="none" strike="noStrike" kern="1200" cap="none" spc="0" baseline="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cs typeface="阿里巴巴普惠体 H" pitchFamily="18" charset="-122"/>
              </a:rPr>
              <a:t>Page -</a:t>
            </a:r>
            <a:fld id="{CAD2D6BD-DE1B-4B5F-8B41-2702339687B9}" type="slidenum">
              <a:rPr lang="en-US" altLang="zh-CN" sz="1200" b="1" i="0" u="none" strike="noStrike" kern="1200" cap="none" spc="0" baseline="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cs typeface="阿里巴巴普惠体 H" pitchFamily="18" charset="-122"/>
              </a:rPr>
            </a:fld>
            <a:endParaRPr lang="zh-CN" altLang="en-US" sz="1200" b="1" i="0" u="none" strike="noStrike" kern="1200" cap="none" spc="0" baseline="0">
              <a:solidFill>
                <a:srgbClr val="595959"/>
              </a:solidFill>
              <a:latin typeface="微软雅黑" panose="020B0503020204020204" charset="-122"/>
              <a:ea typeface="微软雅黑" panose="020B0503020204020204" charset="-122"/>
              <a:cs typeface="阿里巴巴普惠体 H" pitchFamily="18" charset="-122"/>
            </a:endParaRPr>
          </a:p>
        </p:txBody>
      </p:sp>
      <p:sp>
        <p:nvSpPr>
          <p:cNvPr id="8" name="矩形"/>
          <p:cNvSpPr/>
          <p:nvPr/>
        </p:nvSpPr>
        <p:spPr>
          <a:xfrm>
            <a:off x="0" y="6786000"/>
            <a:ext cx="12193200" cy="71999"/>
          </a:xfrm>
          <a:prstGeom prst="rect">
            <a:avLst/>
          </a:prstGeom>
          <a:solidFill>
            <a:srgbClr val="0070C0"/>
          </a:solidFill>
          <a:ln w="3175" cap="flat" cmpd="sng">
            <a:noFill/>
            <a:prstDash val="solid"/>
            <a:round/>
          </a:ln>
        </p:spPr>
      </p:sp>
      <p:sp>
        <p:nvSpPr>
          <p:cNvPr id="9" name="等腰三角形"/>
          <p:cNvSpPr/>
          <p:nvPr/>
        </p:nvSpPr>
        <p:spPr>
          <a:xfrm rot="5400000">
            <a:off x="-132073" y="379617"/>
            <a:ext cx="476359" cy="212212"/>
          </a:xfrm>
          <a:prstGeom prst="triangle">
            <a:avLst>
              <a:gd name="adj" fmla="val 50000"/>
            </a:avLst>
          </a:prstGeom>
          <a:solidFill>
            <a:srgbClr val="0070C0">
              <a:alpha val="70000"/>
            </a:srgbClr>
          </a:solidFill>
          <a:ln w="3175" cap="flat" cmpd="sng">
            <a:noFill/>
            <a:prstDash val="solid"/>
            <a:round/>
          </a:ln>
        </p:spPr>
      </p:sp>
      <p:grpSp>
        <p:nvGrpSpPr>
          <p:cNvPr id="12" name="组合"/>
          <p:cNvGrpSpPr/>
          <p:nvPr/>
        </p:nvGrpSpPr>
        <p:grpSpPr>
          <a:xfrm>
            <a:off x="359409" y="810563"/>
            <a:ext cx="11476991" cy="36194"/>
            <a:chOff x="359409" y="810563"/>
            <a:chExt cx="11476991" cy="36194"/>
          </a:xfrm>
        </p:grpSpPr>
        <p:sp>
          <p:nvSpPr>
            <p:cNvPr id="10" name="矩形"/>
            <p:cNvSpPr/>
            <p:nvPr/>
          </p:nvSpPr>
          <p:spPr>
            <a:xfrm>
              <a:off x="359409" y="810563"/>
              <a:ext cx="1440180" cy="36194"/>
            </a:xfrm>
            <a:prstGeom prst="rect">
              <a:avLst/>
            </a:prstGeom>
            <a:solidFill>
              <a:srgbClr val="0070C0"/>
            </a:solidFill>
            <a:ln w="3175" cap="flat" cmpd="sng">
              <a:noFill/>
              <a:prstDash val="solid"/>
              <a:round/>
            </a:ln>
          </p:spPr>
        </p:sp>
        <p:sp>
          <p:nvSpPr>
            <p:cNvPr id="11" name="矩形"/>
            <p:cNvSpPr/>
            <p:nvPr/>
          </p:nvSpPr>
          <p:spPr>
            <a:xfrm>
              <a:off x="1864360" y="810563"/>
              <a:ext cx="9972041" cy="36194"/>
            </a:xfrm>
            <a:prstGeom prst="rect">
              <a:avLst/>
            </a:prstGeom>
            <a:solidFill>
              <a:srgbClr val="D9D9D9"/>
            </a:solidFill>
            <a:ln w="3175" cap="flat" cmpd="sng">
              <a:noFill/>
              <a:prstDash val="solid"/>
              <a:round/>
            </a:ln>
          </p:spPr>
        </p:sp>
      </p:grpSp>
    </p:spTree>
  </p:cSld>
  <p:clrMapOvr>
    <a:masterClrMapping/>
  </p:clrMapOvr>
  <p:hf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文本框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文本框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文本框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文本框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框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1" cy="70559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0170" tIns="46990" rIns="90170" bIns="46990"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>
            <a:off x="608400" y="1490400"/>
            <a:ext cx="10969201" cy="4759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0000" tIns="46800" rIns="90000" bIns="46800" anchor="t" anchorCtr="0"/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idx="2"/>
          </p:nvPr>
        </p:nvSpPr>
        <p:spPr>
          <a:xfrm>
            <a:off x="611999" y="6314400"/>
            <a:ext cx="2700000" cy="31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/>
          <a:lstStyle/>
          <a:p>
            <a:pPr algn="l"/>
            <a:fld id="{CAD2D6BD-DE1B-4B5F-8B41-2702339687B9}" type="datetime1">
              <a:rPr lang="zh-CN" altLang="en-US" sz="1000" baseline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</a:fld>
            <a:endParaRPr lang="zh-CN" altLang="en-US" sz="1000" baseline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5" name="文本框"/>
          <p:cNvSpPr>
            <a:spLocks noGrp="1"/>
          </p:cNvSpPr>
          <p:nvPr>
            <p:ph type="ftr" idx="3"/>
          </p:nvPr>
        </p:nvSpPr>
        <p:spPr>
          <a:xfrm>
            <a:off x="4116000" y="6314400"/>
            <a:ext cx="3960000" cy="31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/>
          <a:lstStyle/>
          <a:p>
            <a:pPr algn="ctr"/>
            <a:endParaRPr lang="zh-CN" altLang="en-US" sz="1000" baseline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6" name="文本框"/>
          <p:cNvSpPr>
            <a:spLocks noGrp="1"/>
          </p:cNvSpPr>
          <p:nvPr>
            <p:ph type="sldNum" idx="4"/>
          </p:nvPr>
        </p:nvSpPr>
        <p:spPr>
          <a:xfrm>
            <a:off x="8877600" y="6314400"/>
            <a:ext cx="2700000" cy="316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/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</a:fld>
            <a:endParaRPr lang="zh-CN" altLang="en-US" sz="1000" baseline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eaLnBrk="1" fontAlgn="auto" latinLnBrk="0" hangingPunct="1">
        <a:lnSpc>
          <a:spcPct val="100000"/>
        </a:lnSpc>
        <a:spcBef>
          <a:spcPts val="0"/>
        </a:spcBef>
        <a:buNone/>
        <a:defRPr sz="3600" b="0" u="none" strike="noStrike" kern="1200" cap="none" spc="300" baseline="0">
          <a:solidFill>
            <a:srgbClr val="262626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1pPr>
    </p:titleStyle>
    <p:bodyStyle>
      <a:lvl1pPr marL="228600" indent="-228600" algn="l" defTabSz="91440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baseline="0">
          <a:solidFill>
            <a:srgbClr val="595959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1pPr>
      <a:lvl2pPr marL="685800" indent="-228600" algn="l" defTabSz="91440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baseline="0">
          <a:solidFill>
            <a:srgbClr val="595959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2pPr>
      <a:lvl3pPr marL="1143000" indent="-228600" algn="l" defTabSz="91440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baseline="0">
          <a:solidFill>
            <a:srgbClr val="595959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3pPr>
      <a:lvl4pPr marL="1600200" indent="-228600" algn="l" defTabSz="91440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baseline="0">
          <a:solidFill>
            <a:srgbClr val="595959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4pPr>
      <a:lvl5pPr marL="2057400" indent="-228600" algn="l" defTabSz="91440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baseline="0">
          <a:solidFill>
            <a:srgbClr val="595959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5pPr>
      <a:lvl6pPr marL="25146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6pPr>
      <a:lvl7pPr marL="2971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7pPr>
      <a:lvl8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8pPr>
      <a:lvl9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Arial" panose="020B0604020202020204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圆角矩形"/>
          <p:cNvSpPr/>
          <p:nvPr/>
        </p:nvSpPr>
        <p:spPr>
          <a:xfrm>
            <a:off x="4246245" y="218881"/>
            <a:ext cx="3950653" cy="51054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>
                  <a:alpha val="68627"/>
                </a:srgbClr>
              </a:gs>
              <a:gs pos="100000">
                <a:srgbClr val="FFFFFF">
                  <a:alpha val="0"/>
                </a:srgbClr>
              </a:gs>
            </a:gsLst>
            <a:lin ang="2700000" scaled="1"/>
          </a:gradFill>
          <a:ln w="6350" cap="flat" cmpd="sng">
            <a:noFill/>
            <a:prstDash val="solid"/>
            <a:round/>
          </a:ln>
          <a:effectLst>
            <a:outerShdw blurRad="152400" dist="139700" dir="5400000" sx="94000" sy="94000" algn="t" rotWithShape="0">
              <a:srgbClr val="404040">
                <a:alpha val="17647"/>
              </a:srgbClr>
            </a:outerShdw>
          </a:effectLst>
        </p:spPr>
        <p:txBody>
          <a:bodyPr vert="horz" wrap="square" lIns="91440" tIns="45720" rIns="91440" bIns="45720" anchor="ctr" anchorCtr="0"/>
          <a:lstStyle/>
          <a:p>
            <a:pPr mar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400" b="1" i="0" u="none" strike="noStrike" kern="0" cap="none" spc="0" baseline="0">
                <a:solidFill>
                  <a:srgbClr val="1E386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学校</a:t>
            </a:r>
            <a:r>
              <a:rPr lang="zh-CN" altLang="en-US" sz="2400" b="1" i="0" u="none" strike="noStrike" kern="0" cap="none" spc="0" baseline="0">
                <a:solidFill>
                  <a:srgbClr val="1E386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课程编码方案</a:t>
            </a:r>
            <a:endParaRPr lang="zh-CN" altLang="en-US" sz="2400" b="1" i="0" u="none" strike="noStrike" kern="0" cap="none" spc="0" baseline="0">
              <a:solidFill>
                <a:srgbClr val="1E386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矩形"/>
          <p:cNvSpPr/>
          <p:nvPr/>
        </p:nvSpPr>
        <p:spPr>
          <a:xfrm>
            <a:off x="656590" y="922020"/>
            <a:ext cx="4655820" cy="6451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dist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0" i="0" u="none" strike="noStrike" kern="1200" cap="none" spc="0" baseline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XXX</a:t>
            </a:r>
            <a:r>
              <a:rPr lang="en-US" altLang="zh-CN" sz="3600" b="0" i="0" u="none" strike="noStrike" kern="1200" cap="none" spc="0" baseline="0">
                <a:solidFill>
                  <a:srgbClr val="92D05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</a:t>
            </a:r>
            <a:r>
              <a:rPr lang="en-US" altLang="zh-CN" sz="3600" b="0" i="0" u="none" strike="noStrike" kern="1200" cap="none" spc="0" baseline="0">
                <a:solidFill>
                  <a:srgbClr val="EE822F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</a:t>
            </a:r>
            <a:r>
              <a:rPr lang="en-US" altLang="zh-CN" sz="3600" b="0" i="0" strike="noStrike" kern="1200" cap="none" spc="0"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</a:t>
            </a:r>
            <a:r>
              <a:rPr lang="en-US" altLang="zh-CN" sz="3600" b="0" i="0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XX</a:t>
            </a:r>
            <a:endParaRPr lang="zh-CN" altLang="en-US" sz="3600" b="0" i="0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5" name="直线"/>
          <p:cNvSpPr/>
          <p:nvPr/>
        </p:nvSpPr>
        <p:spPr>
          <a:xfrm>
            <a:off x="720267" y="1532717"/>
            <a:ext cx="1527175" cy="0"/>
          </a:xfrm>
          <a:prstGeom prst="line">
            <a:avLst/>
          </a:prstGeom>
          <a:noFill/>
          <a:ln w="57150" cap="flat" cmpd="sng">
            <a:solidFill>
              <a:srgbClr val="FF0000"/>
            </a:solidFill>
            <a:prstDash val="solid"/>
            <a:round/>
          </a:ln>
        </p:spPr>
      </p:sp>
      <p:sp>
        <p:nvSpPr>
          <p:cNvPr id="16" name="直线"/>
          <p:cNvSpPr/>
          <p:nvPr/>
        </p:nvSpPr>
        <p:spPr>
          <a:xfrm>
            <a:off x="2435292" y="1552066"/>
            <a:ext cx="483651" cy="0"/>
          </a:xfrm>
          <a:prstGeom prst="line">
            <a:avLst/>
          </a:prstGeom>
          <a:noFill/>
          <a:ln w="57150" cap="flat" cmpd="sng">
            <a:solidFill>
              <a:srgbClr val="AED495"/>
            </a:solidFill>
            <a:prstDash val="solid"/>
            <a:round/>
          </a:ln>
        </p:spPr>
      </p:sp>
      <p:sp>
        <p:nvSpPr>
          <p:cNvPr id="17" name="直线"/>
          <p:cNvSpPr/>
          <p:nvPr/>
        </p:nvSpPr>
        <p:spPr>
          <a:xfrm>
            <a:off x="3039854" y="1540274"/>
            <a:ext cx="483650" cy="0"/>
          </a:xfrm>
          <a:prstGeom prst="line">
            <a:avLst/>
          </a:prstGeom>
          <a:noFill/>
          <a:ln w="57150" cap="flat" cmpd="sng">
            <a:solidFill>
              <a:srgbClr val="ED7D31"/>
            </a:solidFill>
            <a:prstDash val="solid"/>
            <a:round/>
          </a:ln>
        </p:spPr>
      </p:sp>
      <p:sp>
        <p:nvSpPr>
          <p:cNvPr id="18" name="直线"/>
          <p:cNvSpPr/>
          <p:nvPr/>
        </p:nvSpPr>
        <p:spPr>
          <a:xfrm flipV="1">
            <a:off x="3636645" y="1522095"/>
            <a:ext cx="1623695" cy="10795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</a:ln>
        </p:spPr>
      </p:sp>
      <p:sp>
        <p:nvSpPr>
          <p:cNvPr id="20" name="圆角矩形"/>
          <p:cNvSpPr/>
          <p:nvPr/>
        </p:nvSpPr>
        <p:spPr>
          <a:xfrm>
            <a:off x="835025" y="5615304"/>
            <a:ext cx="10913109" cy="498474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FF0000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所属学科简写：化学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=CHE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，数学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=MTH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，物理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=PHY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，计算机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=CSE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，信息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=ICE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……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21" name="直线连接线"/>
          <p:cNvCxnSpPr/>
          <p:nvPr/>
        </p:nvCxnSpPr>
        <p:spPr>
          <a:xfrm>
            <a:off x="929785" y="1517199"/>
            <a:ext cx="3810" cy="406019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</a:ln>
        </p:spPr>
      </p:cxnSp>
      <p:cxnSp>
        <p:nvCxnSpPr>
          <p:cNvPr id="22" name="直线连接线"/>
          <p:cNvCxnSpPr/>
          <p:nvPr/>
        </p:nvCxnSpPr>
        <p:spPr>
          <a:xfrm>
            <a:off x="2696801" y="1543685"/>
            <a:ext cx="11429" cy="3460115"/>
          </a:xfrm>
          <a:prstGeom prst="straightConnector1">
            <a:avLst/>
          </a:prstGeom>
          <a:noFill/>
          <a:ln w="38100" cap="flat" cmpd="sng">
            <a:solidFill>
              <a:srgbClr val="AED495"/>
            </a:solidFill>
            <a:prstDash val="solid"/>
            <a:round/>
          </a:ln>
        </p:spPr>
      </p:cxnSp>
      <p:sp>
        <p:nvSpPr>
          <p:cNvPr id="23" name="圆角矩形"/>
          <p:cNvSpPr/>
          <p:nvPr/>
        </p:nvSpPr>
        <p:spPr>
          <a:xfrm>
            <a:off x="2614929" y="4984115"/>
            <a:ext cx="7771765" cy="498474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AED495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适用学段：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1-4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：本科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1-4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年级；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highlight>
                <a:srgbClr val="FFFF00"/>
              </a:highligh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4" name="圆角矩形"/>
          <p:cNvSpPr/>
          <p:nvPr/>
        </p:nvSpPr>
        <p:spPr>
          <a:xfrm>
            <a:off x="3228340" y="4352925"/>
            <a:ext cx="7158989" cy="498475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ED7D31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授课形式：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：中文；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：英文；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2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：中英双语；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3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：其他语言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5" name="圆角矩形"/>
          <p:cNvSpPr/>
          <p:nvPr/>
        </p:nvSpPr>
        <p:spPr>
          <a:xfrm>
            <a:off x="3818890" y="3721735"/>
            <a:ext cx="7929245" cy="498475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000000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顺序编号：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002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003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……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26" name="直线连接线"/>
          <p:cNvCxnSpPr/>
          <p:nvPr/>
        </p:nvCxnSpPr>
        <p:spPr>
          <a:xfrm>
            <a:off x="3289892" y="1550669"/>
            <a:ext cx="51435" cy="2805429"/>
          </a:xfrm>
          <a:prstGeom prst="straightConnector1">
            <a:avLst/>
          </a:prstGeom>
          <a:noFill/>
          <a:ln w="38100" cap="flat" cmpd="sng">
            <a:solidFill>
              <a:srgbClr val="ED7D31"/>
            </a:solidFill>
            <a:prstDash val="solid"/>
            <a:round/>
          </a:ln>
        </p:spPr>
      </p:cxnSp>
      <p:cxnSp>
        <p:nvCxnSpPr>
          <p:cNvPr id="27" name="直线连接线"/>
          <p:cNvCxnSpPr/>
          <p:nvPr/>
        </p:nvCxnSpPr>
        <p:spPr>
          <a:xfrm>
            <a:off x="3910287" y="1550669"/>
            <a:ext cx="26670" cy="215773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</a:ln>
        </p:spPr>
      </p:cxnSp>
      <p:sp>
        <p:nvSpPr>
          <p:cNvPr id="28" name="矩形"/>
          <p:cNvSpPr/>
          <p:nvPr/>
        </p:nvSpPr>
        <p:spPr>
          <a:xfrm>
            <a:off x="7242174" y="906780"/>
            <a:ext cx="4398009" cy="38671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微软雅黑" panose="020B0503020204020204" charset="-122"/>
              </a:rPr>
              <a:t>课程编码：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由字母与数字组成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8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位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9" name="矩形"/>
          <p:cNvSpPr/>
          <p:nvPr/>
        </p:nvSpPr>
        <p:spPr>
          <a:xfrm>
            <a:off x="687070" y="6313170"/>
            <a:ext cx="10516870" cy="3987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样例：大学化学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=CHE10001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，数学分析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=MTH10001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，大学物理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=PHY10001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圆角矩形"/>
          <p:cNvSpPr/>
          <p:nvPr/>
        </p:nvSpPr>
        <p:spPr>
          <a:xfrm>
            <a:off x="4246245" y="218881"/>
            <a:ext cx="3950653" cy="51054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>
                  <a:alpha val="68627"/>
                </a:srgbClr>
              </a:gs>
              <a:gs pos="100000">
                <a:srgbClr val="FFFFFF">
                  <a:alpha val="0"/>
                </a:srgbClr>
              </a:gs>
            </a:gsLst>
            <a:lin ang="2700000" scaled="1"/>
          </a:gradFill>
          <a:ln w="6350" cap="flat" cmpd="sng">
            <a:noFill/>
            <a:prstDash val="solid"/>
            <a:round/>
          </a:ln>
          <a:effectLst>
            <a:outerShdw blurRad="152400" dist="139700" dir="5400000" sx="94000" sy="94000" algn="t" rotWithShape="0">
              <a:srgbClr val="404040">
                <a:alpha val="17647"/>
              </a:srgbClr>
            </a:outerShdw>
          </a:effectLst>
        </p:spPr>
        <p:txBody>
          <a:bodyPr vert="horz" wrap="square" lIns="91440" tIns="45720" rIns="91440" bIns="45720" anchor="ctr" anchorCtr="0"/>
          <a:lstStyle/>
          <a:p>
            <a:pPr mar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400" b="1" i="0" u="none" strike="noStrike" kern="0" cap="none" spc="0" baseline="0">
                <a:solidFill>
                  <a:srgbClr val="1E386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素质教育选修课编码方案</a:t>
            </a:r>
            <a:endParaRPr lang="zh-CN" altLang="en-US" sz="2400" b="1" i="0" u="none" strike="noStrike" kern="0" cap="none" spc="0" baseline="0">
              <a:solidFill>
                <a:srgbClr val="1E386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矩形"/>
          <p:cNvSpPr/>
          <p:nvPr/>
        </p:nvSpPr>
        <p:spPr>
          <a:xfrm>
            <a:off x="656590" y="922020"/>
            <a:ext cx="4655820" cy="6451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dist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0" i="0" u="none" strike="noStrike" kern="1200" cap="none" spc="0" baseline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XXX</a:t>
            </a:r>
            <a:r>
              <a:rPr lang="en-US" altLang="zh-CN" sz="3600" b="0" i="0" u="none" strike="noStrike" kern="1200" cap="none" spc="0" baseline="0">
                <a:solidFill>
                  <a:srgbClr val="92D05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G</a:t>
            </a:r>
            <a:r>
              <a:rPr lang="en-US" altLang="zh-CN" sz="3600" b="0" i="0" u="none" strike="noStrike" kern="1200" cap="none" spc="0" baseline="0">
                <a:solidFill>
                  <a:srgbClr val="EE822F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</a:t>
            </a:r>
            <a:r>
              <a:rPr lang="en-US" altLang="zh-CN" sz="3600" b="0" i="0" strike="noStrike" kern="1200" cap="none" spc="0"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</a:t>
            </a:r>
            <a:r>
              <a:rPr lang="en-US" altLang="zh-CN" sz="3600" b="0" i="0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XX</a:t>
            </a:r>
            <a:endParaRPr lang="zh-CN" altLang="en-US" sz="3600" b="0" i="0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5" name="直线"/>
          <p:cNvSpPr/>
          <p:nvPr/>
        </p:nvSpPr>
        <p:spPr>
          <a:xfrm>
            <a:off x="720267" y="1532717"/>
            <a:ext cx="1527175" cy="0"/>
          </a:xfrm>
          <a:prstGeom prst="line">
            <a:avLst/>
          </a:prstGeom>
          <a:noFill/>
          <a:ln w="57150" cap="flat" cmpd="sng">
            <a:solidFill>
              <a:srgbClr val="FF0000"/>
            </a:solidFill>
            <a:prstDash val="solid"/>
            <a:round/>
          </a:ln>
        </p:spPr>
      </p:sp>
      <p:sp>
        <p:nvSpPr>
          <p:cNvPr id="16" name="直线"/>
          <p:cNvSpPr/>
          <p:nvPr/>
        </p:nvSpPr>
        <p:spPr>
          <a:xfrm>
            <a:off x="2435292" y="1552066"/>
            <a:ext cx="483651" cy="0"/>
          </a:xfrm>
          <a:prstGeom prst="line">
            <a:avLst/>
          </a:prstGeom>
          <a:noFill/>
          <a:ln w="57150" cap="flat" cmpd="sng">
            <a:solidFill>
              <a:srgbClr val="AED495"/>
            </a:solidFill>
            <a:prstDash val="solid"/>
            <a:round/>
          </a:ln>
        </p:spPr>
      </p:sp>
      <p:sp>
        <p:nvSpPr>
          <p:cNvPr id="17" name="直线"/>
          <p:cNvSpPr/>
          <p:nvPr/>
        </p:nvSpPr>
        <p:spPr>
          <a:xfrm>
            <a:off x="3039854" y="1540274"/>
            <a:ext cx="483650" cy="0"/>
          </a:xfrm>
          <a:prstGeom prst="line">
            <a:avLst/>
          </a:prstGeom>
          <a:noFill/>
          <a:ln w="57150" cap="flat" cmpd="sng">
            <a:solidFill>
              <a:srgbClr val="ED7D31"/>
            </a:solidFill>
            <a:prstDash val="solid"/>
            <a:round/>
          </a:ln>
        </p:spPr>
      </p:sp>
      <p:sp>
        <p:nvSpPr>
          <p:cNvPr id="18" name="直线"/>
          <p:cNvSpPr/>
          <p:nvPr/>
        </p:nvSpPr>
        <p:spPr>
          <a:xfrm flipV="1">
            <a:off x="3636645" y="1522095"/>
            <a:ext cx="1623695" cy="10795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</a:ln>
        </p:spPr>
      </p:sp>
      <p:sp>
        <p:nvSpPr>
          <p:cNvPr id="20" name="圆角矩形"/>
          <p:cNvSpPr/>
          <p:nvPr/>
        </p:nvSpPr>
        <p:spPr>
          <a:xfrm>
            <a:off x="835025" y="5615304"/>
            <a:ext cx="10913109" cy="498474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FF0000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所属学科简写：化学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=CHE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，数学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=MTH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，物理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=PHY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，计算机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=CSE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，信息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=ICE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……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21" name="直线连接线"/>
          <p:cNvCxnSpPr/>
          <p:nvPr/>
        </p:nvCxnSpPr>
        <p:spPr>
          <a:xfrm>
            <a:off x="929785" y="1517199"/>
            <a:ext cx="3810" cy="406019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</a:ln>
        </p:spPr>
      </p:cxnSp>
      <p:cxnSp>
        <p:nvCxnSpPr>
          <p:cNvPr id="22" name="直线连接线"/>
          <p:cNvCxnSpPr/>
          <p:nvPr/>
        </p:nvCxnSpPr>
        <p:spPr>
          <a:xfrm>
            <a:off x="2696801" y="1543685"/>
            <a:ext cx="11429" cy="3460115"/>
          </a:xfrm>
          <a:prstGeom prst="straightConnector1">
            <a:avLst/>
          </a:prstGeom>
          <a:noFill/>
          <a:ln w="38100" cap="flat" cmpd="sng">
            <a:solidFill>
              <a:srgbClr val="AED495"/>
            </a:solidFill>
            <a:prstDash val="solid"/>
            <a:round/>
          </a:ln>
        </p:spPr>
      </p:cxnSp>
      <p:sp>
        <p:nvSpPr>
          <p:cNvPr id="23" name="圆角矩形"/>
          <p:cNvSpPr/>
          <p:nvPr/>
        </p:nvSpPr>
        <p:spPr>
          <a:xfrm>
            <a:off x="2614929" y="4984115"/>
            <a:ext cx="7771765" cy="498474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AED495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素质教育专用字母：</a:t>
            </a:r>
            <a:r>
              <a:rPr lang="en-US" sz="20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G</a:t>
            </a:r>
            <a:r>
              <a:rPr lang="zh-CN" altLang="en-US" sz="20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；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适用学段：本科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1-4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年级；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highlight>
                <a:srgbClr val="FFFF00"/>
              </a:highligh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4" name="圆角矩形"/>
          <p:cNvSpPr/>
          <p:nvPr/>
        </p:nvSpPr>
        <p:spPr>
          <a:xfrm>
            <a:off x="3228340" y="4352925"/>
            <a:ext cx="7158989" cy="498475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ED7D31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授课形式：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：中文；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：英文；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2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：中英双语；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3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：其他语言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5" name="圆角矩形"/>
          <p:cNvSpPr/>
          <p:nvPr/>
        </p:nvSpPr>
        <p:spPr>
          <a:xfrm>
            <a:off x="3818890" y="3721735"/>
            <a:ext cx="7929245" cy="498475"/>
          </a:xfrm>
          <a:prstGeom prst="roundRect">
            <a:avLst>
              <a:gd name="adj" fmla="val 16666"/>
            </a:avLst>
          </a:prstGeom>
          <a:noFill/>
          <a:ln w="28575" cap="flat" cmpd="sng">
            <a:solidFill>
              <a:srgbClr val="000000"/>
            </a:solidFill>
            <a:prstDash val="sysDot"/>
            <a:round/>
          </a:ln>
        </p:spPr>
        <p:txBody>
          <a:bodyPr vert="horz" wrap="square" lIns="91440" tIns="45720" rIns="91440" bIns="45720" anchor="ctr" anchorCtr="0"/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顺序编号：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002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003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……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26" name="直线连接线"/>
          <p:cNvCxnSpPr/>
          <p:nvPr/>
        </p:nvCxnSpPr>
        <p:spPr>
          <a:xfrm>
            <a:off x="3289892" y="1550669"/>
            <a:ext cx="51435" cy="2805429"/>
          </a:xfrm>
          <a:prstGeom prst="straightConnector1">
            <a:avLst/>
          </a:prstGeom>
          <a:noFill/>
          <a:ln w="38100" cap="flat" cmpd="sng">
            <a:solidFill>
              <a:srgbClr val="ED7D31"/>
            </a:solidFill>
            <a:prstDash val="solid"/>
            <a:round/>
          </a:ln>
        </p:spPr>
      </p:cxnSp>
      <p:cxnSp>
        <p:nvCxnSpPr>
          <p:cNvPr id="27" name="直线连接线"/>
          <p:cNvCxnSpPr/>
          <p:nvPr/>
        </p:nvCxnSpPr>
        <p:spPr>
          <a:xfrm>
            <a:off x="3910287" y="1550669"/>
            <a:ext cx="26670" cy="215773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</a:ln>
        </p:spPr>
      </p:cxnSp>
      <p:sp>
        <p:nvSpPr>
          <p:cNvPr id="28" name="矩形"/>
          <p:cNvSpPr/>
          <p:nvPr/>
        </p:nvSpPr>
        <p:spPr>
          <a:xfrm>
            <a:off x="7242174" y="906780"/>
            <a:ext cx="4398009" cy="38671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微软雅黑" panose="020B0503020204020204" charset="-122"/>
              </a:rPr>
              <a:t>课程编码：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由字母与数字组成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8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位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9" name="矩形"/>
          <p:cNvSpPr/>
          <p:nvPr/>
        </p:nvSpPr>
        <p:spPr>
          <a:xfrm>
            <a:off x="687070" y="6313170"/>
            <a:ext cx="10516870" cy="3987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algn="l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样例：环境中化学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=CHEG0001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，数学游戏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=MTHG0001</a:t>
            </a:r>
            <a:r>
              <a:rPr lang="zh-CN" altLang="en-US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，计算机听觉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=</a:t>
            </a:r>
            <a:r>
              <a:rPr lang="en-US" altLang="zh-CN" sz="20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CSE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G</a:t>
            </a:r>
            <a:r>
              <a:rPr lang="en-US" altLang="zh-CN" sz="2000" b="1" i="0" u="none" strike="noStrike" kern="1200" cap="none" spc="0" baseline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0001</a:t>
            </a:r>
            <a:endParaRPr lang="zh-CN" altLang="en-US" sz="2000" b="1" i="0" u="none" strike="noStrike" kern="1200" cap="none" spc="0" baseline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 advTm="2000"/>
</p:sld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WPS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Normal.eit</Template>
  <TotalTime>0</TotalTime>
  <Words>380</Words>
  <Application>WPS 演示</Application>
  <PresentationFormat/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Droid Sans</vt:lpstr>
      <vt:lpstr>Segoe Print</vt:lpstr>
      <vt:lpstr>微软雅黑</vt:lpstr>
      <vt:lpstr>Wingdings</vt:lpstr>
      <vt:lpstr>阿里巴巴普惠体 H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BIT-GH</dc:creator>
  <cp:lastModifiedBy>朝朝阳阳</cp:lastModifiedBy>
  <cp:revision>192</cp:revision>
  <dcterms:created xsi:type="dcterms:W3CDTF">2019-06-19T02:08:00Z</dcterms:created>
  <dcterms:modified xsi:type="dcterms:W3CDTF">2026-06-05T01:39:55Z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C41E90B87DD14DACBAF93E633E41D830_13</vt:lpwstr>
  </property>
</Properties>
</file>