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24384000" cy="13716000"/>
  <p:notesSz cx="6858000" cy="9144000"/>
  <p:custDataLst>
    <p:tags r:id="rId30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49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36" d="100"/>
          <a:sy n="36" d="100"/>
        </p:scale>
        <p:origin x="594" y="30"/>
      </p:cViewPr>
      <p:guideLst>
        <p:guide orient="horz" pos="4349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 hasCustomPrompt="1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 hasCustomPrompt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 hasCustomPrompt="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 hasCustomPrompt="1"/>
          </p:nvPr>
        </p:nvSpPr>
        <p:spPr>
          <a:xfrm>
            <a:off x="2387600" y="5975349"/>
            <a:ext cx="19621500" cy="1028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118" name="Shape 118"/>
          <p:cNvSpPr>
            <a:spLocks noGrp="1"/>
          </p:cNvSpPr>
          <p:nvPr>
            <p:ph type="title" hasCustomPrompt="1"/>
          </p:nvPr>
        </p:nvSpPr>
        <p:spPr>
          <a:xfrm>
            <a:off x="1231900" y="1409700"/>
            <a:ext cx="21907500" cy="2057400"/>
          </a:xfrm>
          <a:prstGeom prst="rect">
            <a:avLst/>
          </a:prstGeom>
        </p:spPr>
        <p:txBody>
          <a:bodyPr anchor="t"/>
          <a:lstStyle>
            <a:lvl1pPr algn="l">
              <a:defRPr sz="8600" cap="all" spc="1375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 hasCustomPrompt="1"/>
          </p:nvPr>
        </p:nvSpPr>
        <p:spPr>
          <a:xfrm>
            <a:off x="1231900" y="698500"/>
            <a:ext cx="219075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xfrm>
            <a:off x="11950790" y="13049250"/>
            <a:ext cx="431293" cy="520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2" y="0"/>
            <a:ext cx="24380824" cy="1371917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28" name="Shape 128"/>
          <p:cNvSpPr>
            <a:spLocks noGrp="1"/>
          </p:cNvSpPr>
          <p:nvPr>
            <p:ph type="title" hasCustomPrompt="1"/>
          </p:nvPr>
        </p:nvSpPr>
        <p:spPr>
          <a:xfrm>
            <a:off x="1841262" y="4261837"/>
            <a:ext cx="20723703" cy="2940731"/>
          </a:xfrm>
          <a:prstGeom prst="rect">
            <a:avLst/>
          </a:prstGeom>
        </p:spPr>
        <p:txBody>
          <a:bodyPr lIns="108850" tIns="108850" rIns="108850" bIns="108850"/>
          <a:lstStyle>
            <a:lvl1pPr defTabSz="2176780"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 hasCustomPrompt="1"/>
          </p:nvPr>
        </p:nvSpPr>
        <p:spPr>
          <a:xfrm>
            <a:off x="3669824" y="7774199"/>
            <a:ext cx="17066579" cy="3506013"/>
          </a:xfrm>
          <a:prstGeom prst="rect">
            <a:avLst/>
          </a:prstGeom>
        </p:spPr>
        <p:txBody>
          <a:bodyPr lIns="108850" tIns="108850" rIns="108850" bIns="108850" anchor="t"/>
          <a:lstStyle>
            <a:lvl1pPr marL="0" indent="0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44195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88390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32585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76780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22571122" y="12768804"/>
            <a:ext cx="603365" cy="624101"/>
          </a:xfrm>
          <a:prstGeom prst="rect">
            <a:avLst/>
          </a:prstGeom>
        </p:spPr>
        <p:txBody>
          <a:bodyPr lIns="108850" tIns="108850" rIns="108850" bIns="108850" anchor="ctr"/>
          <a:lstStyle>
            <a:lvl1pPr algn="r" defTabSz="2176780">
              <a:defRPr sz="28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 hasCustomPrompt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39" name="Shape 39"/>
          <p:cNvSpPr>
            <a:spLocks noGrp="1"/>
          </p:cNvSpPr>
          <p:nvPr>
            <p:ph type="title" hasCustomPrompt="1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 hasCustomPrompt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66" name="Shape 6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 hasCustomPrompt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 hasCustomPrompt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/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9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65623" y="3669029"/>
            <a:ext cx="24252755" cy="564134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8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 smtClean="0"/>
              <a:t>北京理工</a:t>
            </a:r>
            <a:r>
              <a:rPr lang="zh-CN" altLang="en-US" dirty="0" smtClean="0"/>
              <a:t>大学光电设计竞赛</a:t>
            </a:r>
            <a:endParaRPr lang="en-US" dirty="0" smtClean="0"/>
          </a:p>
          <a:p>
            <a:pPr>
              <a:lnSpc>
                <a:spcPct val="150000"/>
              </a:lnSpc>
              <a:defRPr sz="8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 smtClean="0"/>
              <a:t>参赛项目</a:t>
            </a:r>
            <a:br>
              <a:rPr dirty="0"/>
            </a:br>
            <a:r>
              <a:rPr dirty="0" err="1"/>
              <a:t>商业计划书PPT模板</a:t>
            </a:r>
            <a:endParaRPr dirty="0"/>
          </a:p>
        </p:txBody>
      </p:sp>
      <p:sp>
        <p:nvSpPr>
          <p:cNvPr id="141" name="Shape 141"/>
          <p:cNvSpPr/>
          <p:nvPr/>
        </p:nvSpPr>
        <p:spPr>
          <a:xfrm>
            <a:off x="2392363" y="10960412"/>
            <a:ext cx="19621501" cy="84010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lvl="1">
              <a:def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480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body" idx="14"/>
          </p:nvPr>
        </p:nvSpPr>
        <p:spPr>
          <a:xfrm>
            <a:off x="65623" y="5727699"/>
            <a:ext cx="24252755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结束语</a:t>
            </a:r>
          </a:p>
        </p:txBody>
      </p:sp>
      <p:sp>
        <p:nvSpPr>
          <p:cNvPr id="172" name="Shape 172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封底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body" idx="14"/>
          </p:nvPr>
        </p:nvSpPr>
        <p:spPr>
          <a:xfrm>
            <a:off x="612660" y="108012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说在最后的话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4294967295"/>
          </p:nvPr>
        </p:nvSpPr>
        <p:spPr>
          <a:xfrm>
            <a:off x="1171702" y="3335718"/>
            <a:ext cx="22040597" cy="93773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1、</a:t>
            </a:r>
            <a:r>
              <a:rPr sz="4800">
                <a:solidFill>
                  <a:schemeClr val="accent5"/>
                </a:solidFill>
              </a:rPr>
              <a:t>该模板中的主要内容是项目的内容要素，建议务必在各自项目材料中进行体现。至于每部分（每页）的现有标题，仅供参考和说明使用，各项目可自行发挥。</a:t>
            </a:r>
            <a:endParaRPr sz="4800">
              <a:solidFill>
                <a:schemeClr val="accent5"/>
              </a:solidFill>
            </a:endParaRPr>
          </a:p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2、投资人很看重商业计划书的PPT，以此来判断创业团队的综合素质。因此，见商业计划书如见团队，第一印象非常重要。一份逻辑清晰、文字精炼、观点鲜明、视觉美观的PPT非常重要。创业团队必须要会写和会讲PPT</a:t>
            </a:r>
            <a:r>
              <a:rPr lang="zh-CN" sz="4800">
                <a:ea typeface="宋体" panose="02010600030101010101" pitchFamily="2" charset="-122"/>
              </a:rPr>
              <a:t>。</a:t>
            </a:r>
            <a:endParaRPr lang="zh-CN" sz="4800">
              <a:ea typeface="宋体" panose="02010600030101010101" pitchFamily="2" charset="-122"/>
            </a:endParaRPr>
          </a:p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3、如果想提升PPT水平，建议多学习苹果、小米、华为、乐视、罗辑思维等产品发布或对外演讲的PPT，包括他们的文字和视觉</a:t>
            </a:r>
            <a:r>
              <a:rPr lang="zh-CN" sz="4800">
                <a:ea typeface="宋体" panose="02010600030101010101" pitchFamily="2" charset="-122"/>
              </a:rPr>
              <a:t>等。</a:t>
            </a:r>
            <a:endParaRPr lang="zh-CN" sz="4800">
              <a:ea typeface="宋体" panose="02010600030101010101" pitchFamily="2" charset="-122"/>
            </a:endParaRPr>
          </a:p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4、</a:t>
            </a:r>
            <a:r>
              <a:rPr sz="4800">
                <a:solidFill>
                  <a:schemeClr val="accent5"/>
                </a:solidFill>
              </a:rPr>
              <a:t>强烈不建议封面标题直接用公司名字（尤其是对于尚未成立公司的项目）</a:t>
            </a:r>
            <a:r>
              <a:rPr sz="4800"/>
              <a:t>，因为看公司名并不知道你公司做什么，太不利于建立评委对项目的第一印象。</a:t>
            </a:r>
            <a:endParaRPr lang="zh-CN" sz="48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body" idx="14"/>
          </p:nvPr>
        </p:nvSpPr>
        <p:spPr>
          <a:xfrm>
            <a:off x="65623" y="4130080"/>
            <a:ext cx="24252755" cy="471924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  <a:defRPr sz="10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Part 2</a:t>
            </a:r>
            <a:endParaRPr dirty="0"/>
          </a:p>
          <a:p>
            <a:pPr>
              <a:defRPr sz="10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“</a:t>
            </a:r>
            <a:r>
              <a:rPr dirty="0" err="1"/>
              <a:t>如何做高质量的Road</a:t>
            </a:r>
            <a:r>
              <a:rPr dirty="0"/>
              <a:t> Show”</a:t>
            </a:r>
            <a:endParaRPr dirty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现场调研</a:t>
            </a:r>
          </a:p>
        </p:txBody>
      </p:sp>
      <p:sp>
        <p:nvSpPr>
          <p:cNvPr id="200" name="Shape 200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2040597" cy="717860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1、大家为最终的路演准备了文字稿吗？</a:t>
            </a:r>
            <a:endParaRPr sz="6000"/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2、大家为最终的路演演练了多少次？</a:t>
            </a:r>
            <a:endParaRPr sz="6000"/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3、你们的路演计划几个人上场？如果只能选一个人，选谁？</a:t>
            </a:r>
            <a:endParaRPr sz="600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1" bldLvl="5" animBg="1" advAuto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/>
          </p:cNvSpPr>
          <p:nvPr>
            <p:ph type="body" idx="14"/>
          </p:nvPr>
        </p:nvSpPr>
        <p:spPr>
          <a:xfrm>
            <a:off x="612660" y="1830593"/>
            <a:ext cx="23158679" cy="1333698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Road </a:t>
            </a:r>
            <a:r>
              <a:rPr dirty="0" smtClean="0"/>
              <a:t>Show</a:t>
            </a:r>
            <a:r>
              <a:rPr lang="en-US" dirty="0" smtClean="0"/>
              <a:t> </a:t>
            </a:r>
            <a:r>
              <a:rPr lang="zh-CN" altLang="en-US" dirty="0" smtClean="0"/>
              <a:t>华山论剑</a:t>
            </a:r>
            <a:r>
              <a:rPr dirty="0" err="1" smtClean="0"/>
              <a:t>三大</a:t>
            </a:r>
            <a:r>
              <a:rPr lang="zh-CN" altLang="en-US" dirty="0" smtClean="0"/>
              <a:t>绝</a:t>
            </a:r>
            <a:r>
              <a:rPr dirty="0" smtClean="0"/>
              <a:t>招</a:t>
            </a:r>
            <a:endParaRPr dirty="0"/>
          </a:p>
        </p:txBody>
      </p:sp>
      <p:sp>
        <p:nvSpPr>
          <p:cNvPr id="203" name="Shape 203"/>
          <p:cNvSpPr>
            <a:spLocks noGrp="1"/>
          </p:cNvSpPr>
          <p:nvPr>
            <p:ph type="body" idx="4294967295"/>
          </p:nvPr>
        </p:nvSpPr>
        <p:spPr>
          <a:xfrm>
            <a:off x="1171702" y="3117278"/>
            <a:ext cx="22040597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第一大招：多演练！</a:t>
            </a:r>
            <a:endParaRPr sz="6000"/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第二大招：继续演练！！</a:t>
            </a:r>
            <a:endParaRPr sz="6000"/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第三大招：反复的演练！！！</a:t>
            </a:r>
            <a:endParaRPr sz="6000"/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直到演讲人对路演的演讲稿熟记于心，可以脱口而出</a:t>
            </a:r>
            <a:endParaRPr sz="6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1" bldLvl="5" animBg="1" advAuto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57131" y="3329608"/>
            <a:ext cx="839204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8000" b="1" kern="0" dirty="0" smtClean="0">
                <a:solidFill>
                  <a:schemeClr val="accent1"/>
                </a:solidFill>
                <a:latin typeface="+mj-ea"/>
                <a:ea typeface="+mj-ea"/>
              </a:rPr>
              <a:t>“创业路演”准备</a:t>
            </a:r>
            <a:endParaRPr lang="zh-CN" altLang="en-US" sz="8000" b="1" kern="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26326" y="6038329"/>
            <a:ext cx="482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路演材料准备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商业计划书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-PPT   </a:t>
            </a:r>
            <a:endParaRPr lang="en-US" altLang="zh-CN" sz="36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商业计划书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-Word </a:t>
            </a:r>
            <a:endParaRPr lang="en-US" altLang="zh-CN" sz="36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VCR</a:t>
            </a:r>
            <a:endParaRPr lang="en-US" altLang="zh-CN" sz="36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75999" y="5825520"/>
            <a:ext cx="49650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路演流程准备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路演精细步骤文本</a:t>
            </a:r>
            <a:endParaRPr lang="zh-CN" altLang="en-US" sz="36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78226" y="5777880"/>
            <a:ext cx="418121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路演产品准备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企业产品准备</a:t>
            </a:r>
            <a:endParaRPr lang="en-US" altLang="zh-CN" sz="36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</a:t>
            </a:r>
            <a:r>
              <a:rPr lang="zh-CN" altLang="en-US" sz="36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需展示构架可以有一个半成品</a:t>
            </a:r>
            <a:endParaRPr lang="en-US" altLang="zh-CN" sz="36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375399" y="5777880"/>
            <a:ext cx="5400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训练材料准备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en-US" altLang="zh-CN" sz="36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~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60</a:t>
            </a: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”开场话术</a:t>
            </a:r>
            <a:endParaRPr lang="en-US" altLang="zh-CN" sz="36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全文字稿</a:t>
            </a:r>
            <a:endParaRPr lang="en-US" altLang="zh-CN" sz="36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项目问答数据库</a:t>
            </a:r>
            <a:endParaRPr lang="zh-CN" altLang="en-US" sz="36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31131" y="1529408"/>
            <a:ext cx="843051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8000" b="1" kern="0" dirty="0" smtClean="0">
                <a:solidFill>
                  <a:schemeClr val="accent1"/>
                </a:solidFill>
                <a:latin typeface="+mj-ea"/>
                <a:ea typeface="+mj-ea"/>
              </a:rPr>
              <a:t>“训练材料”准备</a:t>
            </a:r>
            <a:endParaRPr lang="zh-CN" altLang="en-US" sz="8000" b="1" kern="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1175" y="2223135"/>
            <a:ext cx="23517860" cy="10332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开场</a:t>
            </a:r>
            <a:r>
              <a:rPr lang="zh-CN" altLang="en-US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话</a:t>
            </a: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术</a:t>
            </a:r>
            <a:endParaRPr lang="en-US" altLang="zh-CN" sz="4800" b="1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30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~60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”约在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100~220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字左右，逻辑清晰边际价值递增话术；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endParaRPr lang="en-US" altLang="zh-CN" sz="48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</a:t>
            </a:r>
            <a:r>
              <a:rPr lang="en-US" altLang="zh-CN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全文字</a:t>
            </a: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稿</a:t>
            </a:r>
            <a:endParaRPr lang="en-US" altLang="zh-CN" sz="4800" b="1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每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页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分钟左右，通常在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分钟，竞赛展示多，可以增加信息展示量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每页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的演讲文稿一定要全稿创作，并在开篇和结尾注重承上启下的文字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项目问答数据库</a:t>
            </a:r>
            <a:endParaRPr lang="en-US" altLang="zh-CN" sz="4800" b="1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投资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路演答辩数据库本质上就是预想投资人可能的问题，做好准备，做出答案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通常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在预判投资人可能问到的问题对创业者会有很大难度，但也不是无章可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循。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20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投资人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的问题无外乎就是围绕着你的商业计划书展开的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48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37895" y="3329608"/>
            <a:ext cx="84305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8000" b="1" kern="0" dirty="0" smtClean="0">
                <a:solidFill>
                  <a:schemeClr val="accent1"/>
                </a:solidFill>
                <a:latin typeface="+mj-ea"/>
                <a:ea typeface="+mj-ea"/>
              </a:rPr>
              <a:t>“路演流程”准备</a:t>
            </a:r>
            <a:endParaRPr lang="zh-CN" altLang="en-US" sz="8000" b="1" kern="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66864" y="5787172"/>
            <a:ext cx="9721080" cy="557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路演材料准备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商业计划书文本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笔记本电脑、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盘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个，播放软件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订车、口香糖、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着装、小镜子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936416" y="1172788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注意：上场前一天不要改了</a:t>
            </a:r>
            <a:endParaRPr lang="zh-CN" altLang="en-US" sz="3600" kern="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024331" y="5602505"/>
            <a:ext cx="10246422" cy="594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路演现场勘查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材料拷贝与测试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模拟路演全流程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开场环节（展示、材料、介绍）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body" idx="14"/>
          </p:nvPr>
        </p:nvSpPr>
        <p:spPr>
          <a:xfrm>
            <a:off x="612660" y="80707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err="1"/>
              <a:t>演练需要做的准备</a:t>
            </a:r>
            <a:endParaRPr dirty="0"/>
          </a:p>
        </p:txBody>
      </p:sp>
      <p:sp>
        <p:nvSpPr>
          <p:cNvPr id="206" name="Shape 206"/>
          <p:cNvSpPr>
            <a:spLocks noGrp="1"/>
          </p:cNvSpPr>
          <p:nvPr>
            <p:ph type="body" idx="4294967295"/>
          </p:nvPr>
        </p:nvSpPr>
        <p:spPr>
          <a:xfrm>
            <a:off x="197485" y="2086610"/>
            <a:ext cx="23988395" cy="112718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603250" indent="-603250" defTabSz="784225">
              <a:lnSpc>
                <a:spcPct val="100000"/>
              </a:lnSpc>
              <a:spcBef>
                <a:spcPts val="5600"/>
              </a:spcBef>
              <a:defRPr sz="494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 dirty="0" err="1"/>
              <a:t>第一步：</a:t>
            </a:r>
            <a:r>
              <a:rPr sz="5400" dirty="0" err="1" smtClean="0"/>
              <a:t>准备路演</a:t>
            </a:r>
            <a:r>
              <a:rPr sz="5400" dirty="0" err="1"/>
              <a:t>PPT</a:t>
            </a:r>
            <a:br>
              <a:rPr sz="5400" dirty="0"/>
            </a:br>
            <a:r>
              <a:rPr sz="5400" dirty="0">
                <a:solidFill>
                  <a:schemeClr val="accent1"/>
                </a:solidFill>
              </a:rPr>
              <a:t>注意事项：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参考前面的结构，正文（除去头尾和目录页）部分：建议1-2页/</a:t>
            </a:r>
            <a:r>
              <a:rPr sz="5400" b="0" dirty="0" err="1">
                <a:latin typeface="+mn-lt"/>
                <a:ea typeface="+mn-ea"/>
                <a:cs typeface="+mn-cs"/>
                <a:sym typeface="Helvetica Light"/>
              </a:rPr>
              <a:t>分钟</a:t>
            </a:r>
            <a:endParaRPr sz="5400" b="0" dirty="0" err="1">
              <a:latin typeface="+mn-lt"/>
              <a:ea typeface="+mn-ea"/>
              <a:cs typeface="+mn-cs"/>
              <a:sym typeface="Helvetica Light"/>
            </a:endParaRPr>
          </a:p>
          <a:p>
            <a:pPr marL="603250" indent="-603250" defTabSz="784225">
              <a:lnSpc>
                <a:spcPct val="100000"/>
              </a:lnSpc>
              <a:spcBef>
                <a:spcPts val="5600"/>
              </a:spcBef>
              <a:defRPr sz="494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 dirty="0" err="1"/>
              <a:t>第二步：</a:t>
            </a:r>
            <a:r>
              <a:rPr sz="5400" dirty="0" err="1" smtClean="0"/>
              <a:t>准备</a:t>
            </a:r>
            <a:r>
              <a:rPr lang="zh-CN" altLang="en-US" sz="5400" dirty="0" smtClean="0"/>
              <a:t>开场话术 、</a:t>
            </a:r>
            <a:r>
              <a:rPr sz="5400" dirty="0" err="1" smtClean="0"/>
              <a:t>路演</a:t>
            </a:r>
            <a:r>
              <a:rPr sz="5400" dirty="0" err="1"/>
              <a:t>PPT相对应的演讲文字稿</a:t>
            </a:r>
            <a:br>
              <a:rPr sz="5400" dirty="0"/>
            </a:br>
            <a:r>
              <a:rPr sz="5400" dirty="0">
                <a:solidFill>
                  <a:schemeClr val="accent1"/>
                </a:solidFill>
              </a:rPr>
              <a:t>注意事项：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1、一般人正常语速180-260字/分钟。具体字数根据时长和演讲人的语速而定；2、充分运用可用的时间，尽量利用满</a:t>
            </a:r>
            <a:endParaRPr sz="5400" b="0" dirty="0">
              <a:latin typeface="+mn-lt"/>
              <a:ea typeface="+mn-ea"/>
              <a:cs typeface="+mn-cs"/>
              <a:sym typeface="Helvetica Light"/>
            </a:endParaRPr>
          </a:p>
          <a:p>
            <a:pPr marL="603250" indent="-603250" defTabSz="784225">
              <a:lnSpc>
                <a:spcPct val="100000"/>
              </a:lnSpc>
              <a:spcBef>
                <a:spcPts val="5600"/>
              </a:spcBef>
              <a:defRPr sz="494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 dirty="0" err="1"/>
              <a:t>第三步：</a:t>
            </a:r>
            <a:r>
              <a:rPr sz="5400" dirty="0" err="1" smtClean="0"/>
              <a:t>反复</a:t>
            </a:r>
            <a:r>
              <a:rPr lang="zh-CN" altLang="en-US" sz="5400" dirty="0" smtClean="0"/>
              <a:t>进行全稿</a:t>
            </a:r>
            <a:r>
              <a:rPr sz="5400" dirty="0" smtClean="0"/>
              <a:t>演练（</a:t>
            </a:r>
            <a:r>
              <a:rPr lang="en-US" sz="5400" dirty="0"/>
              <a:t>30</a:t>
            </a:r>
            <a:r>
              <a:rPr sz="5400" dirty="0"/>
              <a:t>+次以上，直到熟悉且找到最佳状态为止）</a:t>
            </a:r>
            <a:br>
              <a:rPr sz="5400" dirty="0"/>
            </a:br>
            <a:r>
              <a:rPr sz="5400" dirty="0">
                <a:solidFill>
                  <a:schemeClr val="accent1"/>
                </a:solidFill>
              </a:rPr>
              <a:t>注意事项：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1、初期先熟悉文字稿几遍，对文字进行反复斟酌和润色；2、PPT翻页配合和文字稿演讲一起练，逐步加入肢体语言；3、站立，按照演讲时状态来（一个人进行）；4、当着团队，重复3；5、演练过程中不断对演讲文字稿和PPT进行更高要求的打磨（</a:t>
            </a:r>
            <a:r>
              <a:rPr sz="5400" dirty="0">
                <a:solidFill>
                  <a:schemeClr val="accent1"/>
                </a:solidFill>
              </a:rPr>
              <a:t>长话短说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、</a:t>
            </a:r>
            <a:r>
              <a:rPr sz="5400" dirty="0">
                <a:solidFill>
                  <a:schemeClr val="accent1"/>
                </a:solidFill>
              </a:rPr>
              <a:t>深入浅出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）</a:t>
            </a:r>
            <a:endParaRPr sz="5400" b="0" dirty="0"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1" bldLvl="5" animBg="1" advAuto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75376" y="2321496"/>
            <a:ext cx="12192000" cy="10864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项目核心价值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项目主体内容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潜在客户对项目的需求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项目对潜在客户的短期和长期价值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项目对投资人的短期与长期价值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项目对社会的短期与长期价值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项目的投资回报的计划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项目的竞争对手及市场竞争策略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项目团队的精神与能力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项目团队的情感深度与契合程度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团队运营项目的核心能力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宏观政策与社会形势对项目的有利因素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项目风险的概率与规避方法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项目运营的稳定性与持续性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Shape 205"/>
          <p:cNvSpPr>
            <a:spLocks noGrp="1"/>
          </p:cNvSpPr>
          <p:nvPr>
            <p:ph type="body" idx="14"/>
          </p:nvPr>
        </p:nvSpPr>
        <p:spPr>
          <a:xfrm>
            <a:off x="612660" y="953344"/>
            <a:ext cx="23158679" cy="1333698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lang="zh-CN" altLang="en-US" dirty="0"/>
              <a:t>路</a:t>
            </a:r>
            <a:r>
              <a:rPr lang="zh-CN" altLang="en-US" dirty="0" smtClean="0"/>
              <a:t>演答辩中常见问题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body" idx="14"/>
          </p:nvPr>
        </p:nvSpPr>
        <p:spPr>
          <a:xfrm>
            <a:off x="65623" y="3454081"/>
            <a:ext cx="24252755" cy="2409825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9600"/>
              <a:t>项目名称</a:t>
            </a:r>
            <a:r>
              <a:rPr lang="en-US" sz="9600"/>
              <a:t>+</a:t>
            </a:r>
            <a:r>
              <a:rPr sz="9600"/>
              <a:t>一句话描述</a:t>
            </a:r>
            <a:br>
              <a:rPr sz="9600"/>
            </a:br>
            <a:r>
              <a:rPr sz="5400" b="0">
                <a:latin typeface="+mn-lt"/>
                <a:ea typeface="+mn-ea"/>
                <a:cs typeface="+mn-cs"/>
                <a:sym typeface="Helvetica Light"/>
              </a:rPr>
              <a:t>（例如：小米电视：打造年轻人的第一台</a:t>
            </a:r>
            <a:r>
              <a:rPr lang="zh-CN" sz="5400" b="0"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互联网</a:t>
            </a:r>
            <a:r>
              <a:rPr sz="5400" b="0">
                <a:latin typeface="+mn-lt"/>
                <a:ea typeface="+mn-ea"/>
                <a:cs typeface="+mn-cs"/>
                <a:sym typeface="Helvetica Light"/>
              </a:rPr>
              <a:t>电视）</a:t>
            </a:r>
            <a:endParaRPr sz="5400" b="0"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2381249" y="8573276"/>
            <a:ext cx="19621501" cy="302768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参赛组别</a:t>
            </a:r>
            <a:br>
              <a:rPr sz="4800"/>
            </a:br>
            <a:r>
              <a:rPr sz="4800"/>
              <a:t>参赛省份</a:t>
            </a:r>
            <a:endParaRPr sz="4800"/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所属高校</a:t>
            </a:r>
            <a:endParaRPr sz="4800"/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联系信息（姓名/联系方式）</a:t>
            </a:r>
            <a:endParaRPr sz="4800"/>
          </a:p>
        </p:txBody>
      </p:sp>
      <p:sp>
        <p:nvSpPr>
          <p:cNvPr id="145" name="Shape 14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封面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u=387040837,1951638565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57942" y="3339665"/>
            <a:ext cx="6597777" cy="404320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09" name="Shape 209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关于Road Show的主讲人选择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sz="half" idx="4294967295"/>
          </p:nvPr>
        </p:nvSpPr>
        <p:spPr>
          <a:xfrm>
            <a:off x="1171702" y="3658933"/>
            <a:ext cx="13031227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/>
              <a:t>1、主讲人的数量：1人（10分钟以内的演讲不建议换人）</a:t>
            </a:r>
            <a:endParaRPr sz="5400"/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/>
              <a:t>2、谁来做主讲人最好：优先级排序如下</a:t>
            </a:r>
            <a:br>
              <a:rPr sz="5400"/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1）CEO（通常也是创始人）</a:t>
            </a:r>
            <a:br>
              <a:rPr sz="5400"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2）联合创始人</a:t>
            </a:r>
            <a:br>
              <a:rPr sz="5400"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3）其他高管（如VP）</a:t>
            </a:r>
            <a:br>
              <a:rPr sz="5400"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优先级排序=此人对公司的重要性和责任的排序</a:t>
            </a:r>
            <a:endParaRPr sz="5400"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11" name="564d77fb08a75fa34fe72dc6dd3d86c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7883" y="4235205"/>
            <a:ext cx="6096001" cy="3810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12" name="d71b4574b1e8526f93b125426a3e0f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8504" y="6118684"/>
            <a:ext cx="5601101" cy="372473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13" name="Unknow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57883" y="6979177"/>
            <a:ext cx="6096001" cy="313345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14" name="e6f56a85d54cf9eefdba40faeebf586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3685" y="9020967"/>
            <a:ext cx="5595842" cy="372473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15" name="Shape 215"/>
          <p:cNvSpPr/>
          <p:nvPr/>
        </p:nvSpPr>
        <p:spPr>
          <a:xfrm>
            <a:off x="11616773" y="12702658"/>
            <a:ext cx="12680114" cy="1850746"/>
          </a:xfrm>
          <a:prstGeom prst="rect">
            <a:avLst/>
          </a:prstGeom>
          <a:ln w="12700">
            <a:miter lim="400000"/>
          </a:ln>
        </p:spPr>
        <p:txBody>
          <a:bodyPr lIns="87172" tIns="87172" rIns="87172" bIns="87172">
            <a:spAutoFit/>
          </a:bodyPr>
          <a:lstStyle>
            <a:lvl1pPr defTabSz="1744345">
              <a:lnSpc>
                <a:spcPct val="150000"/>
              </a:lnSpc>
              <a:defRPr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你们能有他们忙？CEO=Chief Exhibition Officer！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2" bldLvl="0" animBg="1" advAuto="0"/>
      <p:bldP spid="210" grpId="1" bldLvl="5" animBg="1" advAuto="0" build="p"/>
      <p:bldP spid="211" grpId="3" bldLvl="0" animBg="1" advAuto="0"/>
      <p:bldP spid="212" grpId="4" bldLvl="0" animBg="1" advAuto="0"/>
      <p:bldP spid="213" grpId="5" bldLvl="0" animBg="1" advAuto="0"/>
      <p:bldP spid="214" grpId="6" bldLvl="0" animBg="1" advAuto="0"/>
      <p:bldP spid="215" grpId="7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u=387040837,1951638565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645" y="3393434"/>
            <a:ext cx="11845289" cy="72589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18" name="Shape 218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关于Road Show的主讲人服装</a:t>
            </a:r>
          </a:p>
        </p:txBody>
      </p:sp>
      <p:sp>
        <p:nvSpPr>
          <p:cNvPr id="219" name="Shape 219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1933899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男士：</a:t>
            </a:r>
            <a:br/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1、不建议穿得太正式（整套西装+领带）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2、体恤/衬衣+仔裤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3、T恤/衬衣+休闲西装+仔裤（或休闲裤）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4、切忌服装过于肥大或瘦小，尽量合身，修身则更好；尽可能让自己穿着舒服，自信，符合自己目前的年龄段</a:t>
            </a:r>
            <a:endParaRPr sz="3600" b="0">
              <a:latin typeface="+mn-lt"/>
              <a:ea typeface="+mn-ea"/>
              <a:cs typeface="+mn-cs"/>
              <a:sym typeface="Helvetica Light"/>
            </a:endParaRP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女士：</a:t>
            </a:r>
            <a:br/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1、自信、优雅、舒适，不要让听众产生太强的距离感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2、结合自己的年龄段、身材选择套装、职业装、仔裤等</a:t>
            </a:r>
            <a:endParaRPr sz="3600" b="0"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20" name="564d77fb08a75fa34fe72dc6dd3d86c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195" y="6252228"/>
            <a:ext cx="11413254" cy="713328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1" name="d71b4574b1e8526f93b125426a3e0f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39" y="3659501"/>
            <a:ext cx="11413253" cy="758981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2" name="Unknow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672" y="6118882"/>
            <a:ext cx="13679960" cy="703175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3" name="e6f56a85d54cf9eefdba40faeebf586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2035" y="3443204"/>
            <a:ext cx="12052442" cy="802240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4" name="e2199a00b25a4b382c46c183769467f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7216" y="6198122"/>
            <a:ext cx="11384721" cy="758981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5" name="922264ee73480983f616fa0fdd07c76f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79026" y="3381154"/>
            <a:ext cx="12369036" cy="8596480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5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5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3" dur="10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5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8" dur="1000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1" bldLvl="0" animBg="1" advAuto="0"/>
      <p:bldP spid="217" grpId="9" bldLvl="0" animBg="1" advAuto="0"/>
      <p:bldP spid="219" grpId="15" bldLvl="5" animBg="1" advAuto="0" build="p"/>
      <p:bldP spid="220" grpId="2" bldLvl="0" animBg="1" advAuto="0"/>
      <p:bldP spid="220" grpId="14" bldLvl="0" animBg="1" advAuto="0"/>
      <p:bldP spid="221" grpId="3" bldLvl="0" animBg="1" advAuto="0"/>
      <p:bldP spid="221" grpId="11" bldLvl="0" animBg="1" advAuto="0"/>
      <p:bldP spid="222" grpId="4" bldLvl="0" animBg="1" advAuto="0"/>
      <p:bldP spid="222" grpId="12" bldLvl="0" animBg="1" advAuto="0"/>
      <p:bldP spid="223" grpId="5" bldLvl="0" animBg="1" advAuto="0"/>
      <p:bldP spid="223" grpId="10" bldLvl="0" animBg="1" advAuto="0"/>
      <p:bldP spid="224" grpId="6" bldLvl="0" animBg="1" advAuto="0"/>
      <p:bldP spid="224" grpId="13" bldLvl="0" animBg="1" advAuto="0"/>
      <p:bldP spid="225" grpId="7" bldLvl="0" animBg="1" advAuto="0"/>
      <p:bldP spid="225" grpId="8" bldLvl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关于Road Show最后的问答环节</a:t>
            </a:r>
          </a:p>
        </p:txBody>
      </p:sp>
      <p:sp>
        <p:nvSpPr>
          <p:cNvPr id="228" name="Shape 228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2040597" cy="9377336"/>
          </a:xfrm>
          <a:prstGeom prst="rect">
            <a:avLst/>
          </a:prstGeom>
        </p:spPr>
        <p:txBody>
          <a:bodyPr/>
          <a:lstStyle/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1、最好是主讲人一人负责所有问题的解答</a:t>
            </a:r>
            <a:endParaRPr sz="6000"/>
          </a:p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2、如果主讲人不是CEO，最好由CEO负责所有问题的解答</a:t>
            </a:r>
            <a:endParaRPr sz="6000"/>
          </a:p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3、如果CEO实在不能回答所有问题（该CEO需要检讨），则由CEO来负责分配和点名谁来负责该问题解答</a:t>
            </a:r>
            <a:endParaRPr sz="6000"/>
          </a:p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4、简言之：</a:t>
            </a:r>
            <a:r>
              <a:rPr sz="6000">
                <a:solidFill>
                  <a:schemeClr val="accent1"/>
                </a:solidFill>
              </a:rPr>
              <a:t>最后的问答环节应该由CEO Hold住</a:t>
            </a:r>
            <a:br>
              <a:rPr>
                <a:solidFill>
                  <a:schemeClr val="accent1"/>
                </a:solidFill>
              </a:rPr>
            </a:b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1" bldLvl="5" animBg="1" advAuto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说在最后的话</a:t>
            </a:r>
          </a:p>
        </p:txBody>
      </p:sp>
      <p:sp>
        <p:nvSpPr>
          <p:cNvPr id="231" name="Shape 231"/>
          <p:cNvSpPr>
            <a:spLocks noGrp="1"/>
          </p:cNvSpPr>
          <p:nvPr>
            <p:ph type="body" idx="4294967295"/>
          </p:nvPr>
        </p:nvSpPr>
        <p:spPr>
          <a:xfrm>
            <a:off x="1171702" y="2216213"/>
            <a:ext cx="22040597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sz="4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1、自信，是最好的演出服装</a:t>
            </a:r>
            <a:endParaRPr sz="6000"/>
          </a:p>
          <a:p>
            <a:pPr>
              <a:lnSpc>
                <a:spcPct val="120000"/>
              </a:lnSpc>
              <a:defRPr sz="4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2、路演不是表演。评委也不是来选演员的，他在意的是你的状态、逻辑和表达。CEO都需要有好的表达</a:t>
            </a:r>
            <a:endParaRPr sz="6000"/>
          </a:p>
          <a:p>
            <a:pPr>
              <a:lnSpc>
                <a:spcPct val="120000"/>
              </a:lnSpc>
              <a:defRPr sz="4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3、人人都不是天生的演讲高手，都是练出来的，关键在于你是否用心</a:t>
            </a:r>
            <a:endParaRPr sz="600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1" bldLvl="5" animBg="1" advAuto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第一部分（1-2页）</a:t>
            </a:r>
            <a:br>
              <a:rPr>
                <a:solidFill>
                  <a:schemeClr val="accent1"/>
                </a:solidFill>
              </a:rPr>
            </a:br>
            <a:r>
              <a:t>Why？Why Now？分析市场现状和行业背景</a:t>
            </a:r>
          </a:p>
        </p:txBody>
      </p:sp>
      <p:sp>
        <p:nvSpPr>
          <p:cNvPr id="148" name="Shape 148"/>
          <p:cNvSpPr>
            <a:spLocks noGrp="1"/>
          </p:cNvSpPr>
          <p:nvPr>
            <p:ph type="body" idx="4294967295"/>
          </p:nvPr>
        </p:nvSpPr>
        <p:spPr>
          <a:xfrm>
            <a:off x="1171575" y="4787265"/>
            <a:ext cx="22040850" cy="765429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1、讲清楚项目相关的</a:t>
            </a:r>
            <a:r>
              <a:rPr sz="5400">
                <a:solidFill>
                  <a:srgbClr val="FF0000"/>
                </a:solidFill>
              </a:rPr>
              <a:t>行业背景</a:t>
            </a:r>
            <a:r>
              <a:rPr lang="zh-CN" sz="5400">
                <a:solidFill>
                  <a:srgbClr val="FF0000"/>
                </a:solidFill>
                <a:ea typeface="宋体" panose="02010600030101010101" pitchFamily="2" charset="-122"/>
              </a:rPr>
              <a:t>（细分行业）</a:t>
            </a:r>
            <a:r>
              <a:rPr sz="5400">
                <a:solidFill>
                  <a:schemeClr val="tx1"/>
                </a:solidFill>
              </a:rPr>
              <a:t>、市场发展趋势、市场空间（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注意行业市场分析要具体且有针对性，与所要做的事要紧密相关，避免空泛论述）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2、要描述在目前的市场背景下，你发现了一个什么样的痛点，或需求点/机会点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（在分析这个痛点时，如已有解决相关痛点的产品或服务，可能需要简要分析已有的产品或服务存在的不足，表明当前的商业机会） 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3、说明目前正是做这件事情的最正确的时间</a:t>
            </a:r>
            <a:endParaRPr sz="5400">
              <a:solidFill>
                <a:schemeClr val="tx1"/>
              </a:solidFill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第二部分（1页）</a:t>
            </a:r>
            <a:br>
              <a:rPr>
                <a:solidFill>
                  <a:schemeClr val="accent1"/>
                </a:solidFill>
              </a:rPr>
            </a:br>
            <a:r>
              <a:t>What？讲清楚你要做什么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4294967295"/>
          </p:nvPr>
        </p:nvSpPr>
        <p:spPr>
          <a:xfrm>
            <a:off x="1171702" y="4703435"/>
            <a:ext cx="22040597" cy="754829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讲清楚你准备干一件什么事。</a:t>
            </a:r>
            <a:endParaRPr sz="54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你要做的事应该是一两句话就能说清楚。</a:t>
            </a:r>
            <a:endParaRPr sz="540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最好能配上简单的上下游图或功能示意图或简要流程框图，让人对项目一目了然。</a:t>
            </a:r>
            <a:r>
              <a:rPr sz="5400">
                <a:solidFill>
                  <a:schemeClr val="tx1"/>
                </a:solidFill>
                <a:sym typeface="+mn-ea"/>
              </a:rPr>
              <a:t>不要整页PPT都是大段文字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。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关于内容，有两点需要注意：</a:t>
            </a:r>
            <a:br>
              <a:rPr sz="5400">
                <a:solidFill>
                  <a:schemeClr val="tx1"/>
                </a:solidFill>
              </a:rPr>
            </a:b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1、不要追求大而全，要专注聚焦，表明你就想做一件事，而且就想解决这件事中的某一个关键问题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2、不建议盲目跟风，追随投资热点</a:t>
            </a:r>
            <a:endParaRPr sz="5400" b="0">
              <a:solidFill>
                <a:schemeClr val="tx1"/>
              </a:solidFill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br>
              <a:rPr>
                <a:solidFill>
                  <a:schemeClr val="accent1"/>
                </a:solidFill>
              </a:rPr>
            </a:br>
            <a:r>
              <a:t>How？如何做以及现状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4294967295"/>
          </p:nvPr>
        </p:nvSpPr>
        <p:spPr>
          <a:xfrm>
            <a:off x="1171702" y="4663546"/>
            <a:ext cx="22040597" cy="757331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1、讲清楚你有什么样的解决方案，或者什么样的产品，能够解决第一部分发现的痛点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（你的方案或者产品是什么，提供了怎样的功能？ ）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2、你的产品将面对的用户群是谁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（一定要有清晰的目标用户群定位）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3、说明你的产品或解决方案的竞争力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（为什么这件事情你能做，而别人不能做？或者为什么你能比别人干得好？你的特别的核心竞争力是什么，你与众不同的地方是什么？比如是否具备科研成果转化背景或拥有有价值的知识产权等）</a:t>
            </a:r>
            <a:endParaRPr sz="5400" b="0">
              <a:solidFill>
                <a:schemeClr val="tx1"/>
              </a:solidFill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body" idx="4294967295"/>
          </p:nvPr>
        </p:nvSpPr>
        <p:spPr>
          <a:xfrm>
            <a:off x="612140" y="4472305"/>
            <a:ext cx="23546435" cy="785050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defTabSz="800735">
              <a:lnSpc>
                <a:spcPct val="120000"/>
              </a:lnSpc>
              <a:spcBef>
                <a:spcPts val="5700"/>
              </a:spcBef>
              <a:buNone/>
              <a:defRPr sz="5045"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4、说明你未来将如何挣钱，即你的商业模式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（如果真的不知道怎么挣钱，或者是太早期的2C项目，你可以不说，但关键得让听众觉得你的产品真的对用户有价值，有可能能做大）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5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</a:rPr>
              <a:t>、</a:t>
            </a:r>
            <a:r>
              <a:rPr sz="5400">
                <a:solidFill>
                  <a:schemeClr val="tx1"/>
                </a:solidFill>
              </a:rPr>
              <a:t>横向竞品对比分析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（做关键维度对比分析。一定要客观、真实，优劣势可能都有）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6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</a:rPr>
              <a:t>、</a:t>
            </a:r>
            <a:r>
              <a:rPr sz="5400">
                <a:solidFill>
                  <a:schemeClr val="tx1"/>
                </a:solidFill>
              </a:rPr>
              <a:t>产品的研发、生产、市场、销售等相关策略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（如果项目处于太早期（如产品还在概念、想法或设计阶段），该部分的市场、销售等不是重点，简要说明即可）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7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</a:rPr>
              <a:t>、</a:t>
            </a:r>
            <a:r>
              <a:rPr sz="5400">
                <a:solidFill>
                  <a:schemeClr val="tx1"/>
                </a:solidFill>
              </a:rPr>
              <a:t>目前已经达成里程碑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（产品、研发、销售等关键环节的进展，尽量用数据）</a:t>
            </a:r>
            <a:endParaRPr sz="5400" b="0">
              <a:solidFill>
                <a:schemeClr val="tx1"/>
              </a:solidFill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  <p:sp>
        <p:nvSpPr>
          <p:cNvPr id="161" name="Shape 161"/>
          <p:cNvSpPr/>
          <p:nvPr/>
        </p:nvSpPr>
        <p:spPr>
          <a:xfrm>
            <a:off x="612660" y="1024242"/>
            <a:ext cx="23158679" cy="2946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br>
              <a:rPr>
                <a:solidFill>
                  <a:schemeClr val="accent1"/>
                </a:solidFill>
              </a:rPr>
            </a:br>
            <a:r>
              <a:t>How？如何做以及现状（续）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第四部分（1页）</a:t>
            </a:r>
            <a:br>
              <a:rPr>
                <a:solidFill>
                  <a:schemeClr val="accent1"/>
                </a:solidFill>
              </a:rPr>
            </a:br>
            <a:r>
              <a:t>Who？项目团队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4294967295"/>
          </p:nvPr>
        </p:nvSpPr>
        <p:spPr>
          <a:xfrm>
            <a:off x="1171702" y="4639592"/>
            <a:ext cx="22040597" cy="71217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1、讲清楚团队的人员组成、分工和股份比例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2、团队要有合理分工，需要介绍团队主要成员的背景和特长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（强调个人的能力适合该岗位，团队的组合适合创业项目）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3、说清楚你们团队的优势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（要让听众相信为什么这个事情你们这个团队来做，会更靠谱，会更容易成。如果是科技成果转化项目，有必要说明老师在团队中的角色）</a:t>
            </a:r>
            <a:endParaRPr sz="5400" b="0">
              <a:solidFill>
                <a:schemeClr val="tx1"/>
              </a:solidFill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第五部分（1页）</a:t>
            </a:r>
            <a:br>
              <a:rPr>
                <a:solidFill>
                  <a:schemeClr val="accent1"/>
                </a:solidFill>
              </a:rPr>
            </a:br>
            <a:r>
              <a:t>How much？财务预测与融资计划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4294967295"/>
          </p:nvPr>
        </p:nvSpPr>
        <p:spPr>
          <a:xfrm>
            <a:off x="1171575" y="4242435"/>
            <a:ext cx="22040850" cy="835914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>
                <a:solidFill>
                  <a:schemeClr val="tx1"/>
                </a:solidFill>
              </a:rPr>
              <a:t>主要内容：</a:t>
            </a:r>
            <a:br>
              <a:rPr sz="6000">
                <a:solidFill>
                  <a:schemeClr val="tx1"/>
                </a:solidFill>
              </a:rPr>
            </a:br>
            <a:r>
              <a:rPr sz="6000">
                <a:solidFill>
                  <a:schemeClr val="tx1"/>
                </a:solidFill>
              </a:rPr>
              <a:t>1、说说未来一年或者六个月需要多少钱，释放多少股份，用这些钱干什么？</a:t>
            </a:r>
            <a:r>
              <a:rPr sz="6000">
                <a:solidFill>
                  <a:srgbClr val="FF0000"/>
                </a:solidFill>
              </a:rPr>
              <a:t>达成什么目标？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（不建议写未来3年，甚至5年的财务预测，除非是已经非常成熟的项目） </a:t>
            </a:r>
            <a:b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6000">
                <a:solidFill>
                  <a:schemeClr val="tx1"/>
                </a:solidFill>
              </a:rPr>
              <a:t>2、目前的估值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（最好简述估值逻辑，是基于市盈率</a:t>
            </a:r>
            <a:r>
              <a:rPr lang="zh-CN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（</a:t>
            </a:r>
            <a:r>
              <a:rPr lang="en-US" altLang="zh-CN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5-10-40</a:t>
            </a:r>
            <a:r>
              <a:rPr lang="zh-CN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）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*</a:t>
            </a:r>
            <a:r>
              <a:rPr lang="en-US"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12</a:t>
            </a:r>
            <a:r>
              <a:rPr lang="zh-CN" altLang="en-US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个月的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利润，还是基于市销率*销售收入，还是基于对标等方式算出来的）</a:t>
            </a:r>
            <a:r>
              <a:rPr sz="6000">
                <a:solidFill>
                  <a:schemeClr val="tx1"/>
                </a:solidFill>
              </a:rPr>
              <a:t> </a:t>
            </a:r>
            <a:br>
              <a:rPr sz="6000">
                <a:solidFill>
                  <a:schemeClr val="tx1"/>
                </a:solidFill>
              </a:rPr>
            </a:br>
            <a:r>
              <a:rPr sz="6000">
                <a:solidFill>
                  <a:schemeClr val="tx1"/>
                </a:solidFill>
              </a:rPr>
              <a:t>3、之前的融资情况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（如果有的话） </a:t>
            </a:r>
            <a:endParaRPr sz="6000" b="0">
              <a:solidFill>
                <a:schemeClr val="tx1"/>
              </a:solidFill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41542" y="1313384"/>
            <a:ext cx="7879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0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在最后完成的第一部分</a:t>
            </a:r>
            <a:endParaRPr lang="zh-CN" altLang="en-US" sz="6000" b="1" kern="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82888" y="4108714"/>
            <a:ext cx="21746415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一两句最具诱惑力的话概括公司的经营内容，也就是投资亮点。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一两句话来介绍公司的产品或服务，以及他解决了用户什么问题。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一两句话来清晰的描述公司的商业模式</a:t>
            </a:r>
            <a:r>
              <a:rPr lang="en-US" altLang="zh-CN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盈利模型。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一两句话来描述公司行业及细分领域、巨大的市场规模及美好的发展前景。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一两句话来描述公司相对于竞争对手的核心竞争优势。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一两句话来陈述公司本轮期望的融资金额及主要用途。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几句话来展示创业者和核心管理团队的背景及曾经取得的相关成就。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一个表格来展示公司的理事财务状况和未来财务的预测。</a:t>
            </a:r>
            <a:endParaRPr lang="zh-CN" altLang="en-US" sz="48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56821" y="2897560"/>
            <a:ext cx="86485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0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“商业计划书”执行摘要</a:t>
            </a:r>
            <a:endParaRPr lang="zh-CN" altLang="en-US" sz="6000" b="1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commondata" val="eyJoZGlkIjoiNmJjOGE1OTM5ZjFmODc1YjcxNzRiZDM2YmE5Y2Y3MDE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3617</Words>
  <Application>WPS 演示</Application>
  <PresentationFormat>自定义</PresentationFormat>
  <Paragraphs>182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Helvetica Light</vt:lpstr>
      <vt:lpstr>Avenir Light</vt:lpstr>
      <vt:lpstr>Avenir Book</vt:lpstr>
      <vt:lpstr>Agency FB</vt:lpstr>
      <vt:lpstr>Calibri</vt:lpstr>
      <vt:lpstr>Helvetica Neue</vt:lpstr>
      <vt:lpstr>Helvetica</vt:lpstr>
      <vt:lpstr>微软雅黑</vt:lpstr>
      <vt:lpstr>Arial Unicode MS</vt:lpstr>
      <vt:lpstr>White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张强</dc:creator>
  <cp:lastModifiedBy>xx</cp:lastModifiedBy>
  <cp:revision>17</cp:revision>
  <dcterms:created xsi:type="dcterms:W3CDTF">2017-04-19T05:19:00Z</dcterms:created>
  <dcterms:modified xsi:type="dcterms:W3CDTF">2024-04-05T15:59:26Z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ICV">
    <vt:lpwstr>77855FCC5FDB43399B910655C145392A_12</vt:lpwstr>
  </property>
</Properties>
</file>